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3"/>
  </p:notesMasterIdLst>
  <p:sldIdLst>
    <p:sldId id="256" r:id="rId2"/>
    <p:sldId id="267" r:id="rId3"/>
    <p:sldId id="268" r:id="rId4"/>
    <p:sldId id="269" r:id="rId5"/>
    <p:sldId id="270" r:id="rId6"/>
    <p:sldId id="274" r:id="rId7"/>
    <p:sldId id="271" r:id="rId8"/>
    <p:sldId id="272" r:id="rId9"/>
    <p:sldId id="273" r:id="rId10"/>
    <p:sldId id="266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3FBA"/>
    <a:srgbClr val="0C2C79"/>
    <a:srgbClr val="000002"/>
    <a:srgbClr val="000000"/>
    <a:srgbClr val="1ACCC4"/>
    <a:srgbClr val="3373C3"/>
    <a:srgbClr val="101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343" autoAdjust="0"/>
  </p:normalViewPr>
  <p:slideViewPr>
    <p:cSldViewPr snapToGrid="0">
      <p:cViewPr varScale="1">
        <p:scale>
          <a:sx n="70" d="100"/>
          <a:sy n="70" d="100"/>
        </p:scale>
        <p:origin x="654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03997-89E5-44F7-A26B-ED3F5D29E8D0}" type="datetimeFigureOut">
              <a:rPr lang="en-US" smtClean="0"/>
              <a:t>2019-03-29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1D8F-AAC1-40A4-AD42-EB1FB76C0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63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5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7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16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5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531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20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4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6563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39316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74113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3222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31343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2794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519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95401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3523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02436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0971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2019-03-29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69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push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keriet/image-recogni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 rot="20193546" flipH="1" flipV="1">
            <a:off x="6001351" y="1598028"/>
            <a:ext cx="5229859" cy="4766159"/>
          </a:xfrm>
          <a:prstGeom prst="rtTriangle">
            <a:avLst/>
          </a:prstGeom>
          <a:solidFill>
            <a:srgbClr val="083FBA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Triangle 3"/>
          <p:cNvSpPr/>
          <p:nvPr/>
        </p:nvSpPr>
        <p:spPr>
          <a:xfrm flipH="1" flipV="1">
            <a:off x="7467600" y="0"/>
            <a:ext cx="4724400" cy="6858000"/>
          </a:xfrm>
          <a:prstGeom prst="rtTriangle">
            <a:avLst/>
          </a:prstGeom>
          <a:solidFill>
            <a:srgbClr val="083FBA"/>
          </a:solidFill>
          <a:ln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13130" y="566370"/>
            <a:ext cx="6634904" cy="2268559"/>
          </a:xfrm>
        </p:spPr>
        <p:txBody>
          <a:bodyPr>
            <a:noAutofit/>
          </a:bodyPr>
          <a:lstStyle/>
          <a:p>
            <a:pPr algn="r"/>
            <a:r>
              <a:rPr lang="en-US" sz="4800" b="1" dirty="0" smtClean="0">
                <a:solidFill>
                  <a:schemeClr val="bg1"/>
                </a:solidFill>
              </a:rPr>
              <a:t>Introduction </a:t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en-US" sz="4800" b="1" dirty="0" smtClean="0">
                <a:solidFill>
                  <a:schemeClr val="bg1"/>
                </a:solidFill>
              </a:rPr>
              <a:t>to </a:t>
            </a:r>
            <a:br>
              <a:rPr lang="en-US" sz="4800" b="1" dirty="0" smtClean="0">
                <a:solidFill>
                  <a:schemeClr val="bg1"/>
                </a:solidFill>
              </a:rPr>
            </a:br>
            <a:r>
              <a:rPr lang="en-US" sz="4800" b="1" dirty="0" smtClean="0">
                <a:solidFill>
                  <a:schemeClr val="bg1"/>
                </a:solidFill>
              </a:rPr>
              <a:t>Image Recognition</a:t>
            </a:r>
            <a:endParaRPr lang="en-US" sz="66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52034" y="3538607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Abhijeet</a:t>
            </a: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Sapkota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Mentor</a:t>
            </a:r>
          </a:p>
          <a:p>
            <a:pPr algn="r"/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4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OsloMet</a:t>
            </a:r>
            <a:r>
              <a:rPr lang="en-US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Makerspace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51635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788" y="1690686"/>
            <a:ext cx="5746187" cy="4238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2031" y="1690686"/>
            <a:ext cx="5029969" cy="423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9861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500651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+mn-lt"/>
              </a:rPr>
              <a:t>Overview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4" y="1420480"/>
            <a:ext cx="5100401" cy="829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Computer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 Vision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3" y="2250441"/>
            <a:ext cx="5100401" cy="9126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Viola-Jones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r>
              <a:rPr kumimoji="0" lang="en-US" sz="3200" b="0" i="0" u="none" strike="noStrike" kern="1200" cap="none" spc="0" normalizeH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Haar</a:t>
            </a:r>
            <a:r>
              <a:rPr lang="en-US" sz="3200" dirty="0">
                <a:solidFill>
                  <a:sysClr val="window" lastClr="FFFFFF"/>
                </a:solidFill>
              </a:rPr>
              <a:t>-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Feature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2" y="3080402"/>
            <a:ext cx="5100401" cy="829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Installing 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OpenCV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38202" y="3910363"/>
            <a:ext cx="5100401" cy="829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Face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 detection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38202" y="4740324"/>
            <a:ext cx="4519862" cy="8299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lang="en-US" sz="3200" dirty="0" smtClean="0">
                <a:solidFill>
                  <a:sysClr val="window" lastClr="FFFFFF"/>
                </a:solidFill>
              </a:rPr>
              <a:t>Face tracking on camera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38200" y="5570285"/>
            <a:ext cx="5100401" cy="540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Template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ea typeface="+mn-ea"/>
                <a:cs typeface="+mn-cs"/>
              </a:rPr>
              <a:t> matching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691556" y="5570285"/>
            <a:ext cx="4226653" cy="82996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38328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buClr>
                <a:srgbClr val="A9ACEE"/>
              </a:buClr>
              <a:buSzPct val="90000"/>
              <a:buFont typeface="Arial" panose="020B0604020202020204" pitchFamily="34" charset="0"/>
              <a:buChar char="#"/>
              <a:tabLst/>
              <a:defRPr/>
            </a:pPr>
            <a:r>
              <a:rPr kumimoji="0" lang="en-US" sz="16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Github</a:t>
            </a:r>
            <a:r>
              <a:rPr kumimoji="0" lang="en-US" sz="16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 link:</a:t>
            </a:r>
          </a:p>
          <a:p>
            <a:pPr marL="6160" lvl="0" indent="0">
              <a:lnSpc>
                <a:spcPct val="100000"/>
              </a:lnSpc>
              <a:buClr>
                <a:srgbClr val="A9ACEE"/>
              </a:buClr>
              <a:buNone/>
              <a:defRPr/>
            </a:pPr>
            <a:r>
              <a:rPr lang="en-US" sz="1600" dirty="0">
                <a:solidFill>
                  <a:schemeClr val="bg1"/>
                </a:solidFill>
                <a:hlinkClick r:id="rId4"/>
              </a:rPr>
              <a:t>https://github.com/makeriet/image-recognition</a:t>
            </a: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0352137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9685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32" y="0"/>
            <a:ext cx="10515600" cy="1325563"/>
          </a:xfrm>
        </p:spPr>
        <p:txBody>
          <a:bodyPr/>
          <a:lstStyle/>
          <a:p>
            <a:pPr lvl="0"/>
            <a:r>
              <a:rPr lang="en-US" dirty="0">
                <a:solidFill>
                  <a:sysClr val="window" lastClr="FFFFFF"/>
                </a:solidFill>
                <a:latin typeface="+mn-lt"/>
              </a:rPr>
              <a:t>Computer </a:t>
            </a:r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Vision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4" y="3895798"/>
            <a:ext cx="6259602" cy="2578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4" y="1032188"/>
            <a:ext cx="1714500" cy="2787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01" y="790791"/>
            <a:ext cx="3355855" cy="2200660"/>
          </a:xfrm>
          <a:prstGeom prst="snip2DiagRect">
            <a:avLst>
              <a:gd name="adj1" fmla="val 0"/>
              <a:gd name="adj2" fmla="val 5414"/>
            </a:avLst>
          </a:prstGeom>
          <a:solidFill>
            <a:srgbClr val="FFFFFF">
              <a:shade val="85000"/>
            </a:srgbClr>
          </a:solidFill>
          <a:ln w="3175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3"/>
          <a:stretch/>
        </p:blipFill>
        <p:spPr>
          <a:xfrm>
            <a:off x="8528188" y="2465537"/>
            <a:ext cx="3130006" cy="4083277"/>
          </a:xfrm>
          <a:prstGeom prst="rect">
            <a:avLst/>
          </a:prstGeom>
        </p:spPr>
      </p:pic>
      <p:sp>
        <p:nvSpPr>
          <p:cNvPr id="17" name="Left Brace 16"/>
          <p:cNvSpPr/>
          <p:nvPr/>
        </p:nvSpPr>
        <p:spPr>
          <a:xfrm rot="5400000">
            <a:off x="5937881" y="2808376"/>
            <a:ext cx="92945" cy="1929504"/>
          </a:xfrm>
          <a:prstGeom prst="leftBrace">
            <a:avLst>
              <a:gd name="adj1" fmla="val 49132"/>
              <a:gd name="adj2" fmla="val 41806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10800000">
            <a:off x="7062271" y="3895796"/>
            <a:ext cx="205303" cy="2578529"/>
          </a:xfrm>
          <a:prstGeom prst="leftBrace">
            <a:avLst>
              <a:gd name="adj1" fmla="val 49132"/>
              <a:gd name="adj2" fmla="val 2813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380738" y="5560997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16px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96751" y="1531885"/>
            <a:ext cx="3161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255</a:t>
            </a:r>
            <a:r>
              <a:rPr lang="en-US" sz="2000" b="1" dirty="0" smtClean="0">
                <a:solidFill>
                  <a:srgbClr val="FFFF00"/>
                </a:solidFill>
              </a:rPr>
              <a:t> x </a:t>
            </a:r>
            <a:r>
              <a:rPr lang="en-US" sz="2000" b="1" dirty="0" smtClean="0">
                <a:solidFill>
                  <a:srgbClr val="00B050"/>
                </a:solidFill>
              </a:rPr>
              <a:t>255</a:t>
            </a:r>
            <a:r>
              <a:rPr lang="en-US" sz="2000" b="1" dirty="0" smtClean="0">
                <a:solidFill>
                  <a:srgbClr val="FFFF00"/>
                </a:solidFill>
              </a:rPr>
              <a:t> x  </a:t>
            </a:r>
            <a:r>
              <a:rPr lang="en-US" sz="2000" b="1" dirty="0" smtClean="0">
                <a:solidFill>
                  <a:srgbClr val="0070C0"/>
                </a:solidFill>
              </a:rPr>
              <a:t>255</a:t>
            </a:r>
            <a:r>
              <a:rPr lang="en-US" sz="2000" b="1" dirty="0" smtClean="0">
                <a:solidFill>
                  <a:srgbClr val="FFFF00"/>
                </a:solidFill>
              </a:rPr>
              <a:t> </a:t>
            </a:r>
            <a:r>
              <a:rPr lang="en-US" sz="2000" b="1" dirty="0">
                <a:solidFill>
                  <a:srgbClr val="FFFF00"/>
                </a:solidFill>
              </a:rPr>
              <a:t>= </a:t>
            </a:r>
            <a:r>
              <a:rPr lang="en-US" sz="2000" b="1" dirty="0" smtClean="0">
                <a:solidFill>
                  <a:srgbClr val="FF0000"/>
                </a:solidFill>
              </a:rPr>
              <a:t>165</a:t>
            </a:r>
            <a:r>
              <a:rPr lang="en-US" sz="2000" b="1" dirty="0" smtClean="0">
                <a:solidFill>
                  <a:srgbClr val="00B050"/>
                </a:solidFill>
              </a:rPr>
              <a:t>81</a:t>
            </a:r>
            <a:r>
              <a:rPr lang="en-US" sz="2000" b="1" dirty="0" smtClean="0">
                <a:solidFill>
                  <a:srgbClr val="0070C0"/>
                </a:solidFill>
              </a:rPr>
              <a:t>375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  R        </a:t>
            </a:r>
            <a:r>
              <a:rPr lang="en-US" sz="2000" b="1" dirty="0" smtClean="0">
                <a:solidFill>
                  <a:srgbClr val="00B050"/>
                </a:solidFill>
              </a:rPr>
              <a:t>G	       </a:t>
            </a:r>
            <a:r>
              <a:rPr lang="en-US" sz="2000" b="1" dirty="0" smtClean="0">
                <a:solidFill>
                  <a:srgbClr val="0070C0"/>
                </a:solidFill>
              </a:rPr>
              <a:t>B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832846" y="3235590"/>
            <a:ext cx="6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12px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68737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231" y="7938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Viola-Jones </a:t>
            </a:r>
            <a:r>
              <a:rPr lang="en-US" dirty="0" err="1" smtClean="0">
                <a:solidFill>
                  <a:sysClr val="window" lastClr="FFFFFF"/>
                </a:solidFill>
                <a:latin typeface="+mn-lt"/>
              </a:rPr>
              <a:t>Haar</a:t>
            </a:r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-Feature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199" y="1984630"/>
            <a:ext cx="9412958" cy="540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>
                <a:solidFill>
                  <a:sysClr val="window" lastClr="FFFFFF"/>
                </a:solidFill>
                <a:latin typeface="Arial" panose="020B0604020202020204"/>
              </a:rPr>
              <a:t>powerful </a:t>
            </a:r>
            <a:r>
              <a:rPr lang="en-US" dirty="0" smtClean="0">
                <a:solidFill>
                  <a:sysClr val="window" lastClr="FFFFFF"/>
                </a:solidFill>
                <a:latin typeface="Arial" panose="020B0604020202020204"/>
              </a:rPr>
              <a:t>face/non-face </a:t>
            </a:r>
            <a:r>
              <a:rPr lang="en-US" dirty="0">
                <a:solidFill>
                  <a:sysClr val="window" lastClr="FFFFFF"/>
                </a:solidFill>
                <a:latin typeface="Arial" panose="020B0604020202020204"/>
              </a:rPr>
              <a:t>classifiers can be constructed based on these features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38199" y="2525045"/>
            <a:ext cx="10816771" cy="5404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be computed efficiently using the summed-area table or integral image technique.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36" y="3065460"/>
            <a:ext cx="2324100" cy="19716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286" y="3065460"/>
            <a:ext cx="2566111" cy="2566111"/>
          </a:xfrm>
          <a:prstGeom prst="rect">
            <a:avLst/>
          </a:prstGeom>
        </p:spPr>
      </p:pic>
      <p:pic>
        <p:nvPicPr>
          <p:cNvPr id="18" name="Haar Cascade Visualization 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650707" y="3078160"/>
            <a:ext cx="36004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1293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5046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15006"/>
            <a:ext cx="10515600" cy="1325563"/>
          </a:xfrm>
        </p:spPr>
        <p:txBody>
          <a:bodyPr/>
          <a:lstStyle/>
          <a:p>
            <a:pPr lvl="0"/>
            <a:r>
              <a:rPr lang="en-US" dirty="0">
                <a:solidFill>
                  <a:sysClr val="window" lastClr="FFFFFF"/>
                </a:solidFill>
                <a:latin typeface="+mn-lt"/>
              </a:rPr>
              <a:t>Installing </a:t>
            </a:r>
            <a:r>
              <a:rPr lang="en-US" dirty="0" err="1" smtClean="0">
                <a:solidFill>
                  <a:sysClr val="window" lastClr="FFFFFF"/>
                </a:solidFill>
                <a:latin typeface="+mn-lt"/>
              </a:rPr>
              <a:t>OpenCV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199" y="1548602"/>
            <a:ext cx="76236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bg1"/>
                </a:solidFill>
                <a:latin typeface="Arial" panose="020B0604020202020204" pitchFamily="34" charset="0"/>
              </a:rPr>
              <a:t>Open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“Command Prompt”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in Windows or </a:t>
            </a: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“Terminal”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in Mac OS. </a:t>
            </a:r>
            <a:endParaRPr lang="en-US" dirty="0" smtClean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</a:rPr>
              <a:t>2. Enter the following command: </a:t>
            </a:r>
          </a:p>
        </p:txBody>
      </p:sp>
      <p:sp>
        <p:nvSpPr>
          <p:cNvPr id="7" name="Rectangle 6"/>
          <p:cNvSpPr/>
          <p:nvPr/>
        </p:nvSpPr>
        <p:spPr>
          <a:xfrm>
            <a:off x="1190171" y="2577697"/>
            <a:ext cx="5747658" cy="592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en-US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pip </a:t>
            </a: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</a:rPr>
              <a:t>install </a:t>
            </a:r>
            <a:r>
              <a:rPr lang="en-US" b="1" i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opencv</a:t>
            </a:r>
            <a:r>
              <a:rPr lang="en-US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-python (for Python version 2) 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90171" y="4041446"/>
            <a:ext cx="5747658" cy="592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</a:rPr>
              <a:t>pip3 install </a:t>
            </a:r>
            <a:r>
              <a:rPr lang="en-US" b="1" i="1" dirty="0" err="1" smtClean="0">
                <a:solidFill>
                  <a:schemeClr val="bg1"/>
                </a:solidFill>
                <a:latin typeface="Arial" panose="020B0604020202020204" pitchFamily="34" charset="0"/>
              </a:rPr>
              <a:t>opencv</a:t>
            </a:r>
            <a:r>
              <a:rPr lang="en-US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-python (for Python version 3)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452433" y="3290786"/>
            <a:ext cx="652138" cy="592935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300000"/>
              </a:lnSpc>
            </a:pPr>
            <a:r>
              <a:rPr lang="en-US" b="1" i="1" dirty="0">
                <a:solidFill>
                  <a:schemeClr val="bg1"/>
                </a:solidFill>
                <a:latin typeface="Arial" panose="020B0604020202020204" pitchFamily="34" charset="0"/>
              </a:rPr>
              <a:t>-</a:t>
            </a:r>
            <a:r>
              <a:rPr lang="en-US" b="1" i="1" dirty="0" smtClean="0">
                <a:solidFill>
                  <a:schemeClr val="bg1"/>
                </a:solidFill>
                <a:latin typeface="Arial" panose="020B0604020202020204" pitchFamily="34" charset="0"/>
              </a:rPr>
              <a:t>OR</a:t>
            </a:r>
            <a:endParaRPr lang="en-US" dirty="0"/>
          </a:p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36" y="2066971"/>
            <a:ext cx="4456056" cy="394895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4591050" y="3251808"/>
            <a:ext cx="2830286" cy="592935"/>
            <a:chOff x="3962400" y="3251808"/>
            <a:chExt cx="2830286" cy="592935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6629400" y="3597275"/>
              <a:ext cx="163286" cy="347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3962400" y="3251808"/>
              <a:ext cx="2830286" cy="592935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b="1" dirty="0" smtClean="0">
                  <a:solidFill>
                    <a:srgbClr val="FF0000"/>
                  </a:solidFill>
                  <a:latin typeface="Arial" panose="020B0604020202020204" pitchFamily="34" charset="0"/>
                </a:rPr>
                <a:t>--------------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4724400" y="3204178"/>
            <a:ext cx="0" cy="7896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1525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5046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16" y="15006"/>
            <a:ext cx="10515600" cy="1325563"/>
          </a:xfrm>
        </p:spPr>
        <p:txBody>
          <a:bodyPr/>
          <a:lstStyle/>
          <a:p>
            <a:pPr lvl="0"/>
            <a:r>
              <a:rPr lang="en-US" dirty="0" err="1" smtClean="0">
                <a:solidFill>
                  <a:sysClr val="window" lastClr="FFFFFF"/>
                </a:solidFill>
                <a:latin typeface="+mn-lt"/>
              </a:rPr>
              <a:t>OpenCV</a:t>
            </a:r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 classifier</a:t>
            </a:r>
            <a:r>
              <a:rPr lang="en-US" dirty="0" smtClean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83296" y="2055516"/>
            <a:ext cx="11153655" cy="356502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2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rgbClr val="323232"/>
                </a:solidFill>
                <a:effectLst/>
                <a:cs typeface="Courier New" panose="02070309020205020404" pitchFamily="49" charset="0"/>
              </a:rPr>
              <a:t>haarcascade_eye_tree_eyeglasses.xml haarcascade_mcs_leftear.xml haarcascade_eye.xml haarcascade_mcs_lefteye.xml haarcascade_frontalface_alt2.xml haarcascade_mcs_mouth.xml haarcascade_frontalface_alt_tree.xml haarcascade_mcs_nose.xml haarcascade_frontalface_alt.xml haarcascade_mcs_rightear.xml haarcascade_frontalface_default.xml haarcascade_mcs_righteye.xml haarcascade_fullbody.xml haarcascade_mcs_upperbody.xml haarcascade_lefteye_2splits.xml haarcascade_profileface.xml haarcascade_lowerbody.xml haarcascade_righteye_2splits.xml haarcascade_mcs_eyepair_big.xml haarcascade_smile.xml haarcascade_mcs_eyepair_small.xml haarcascade_upperbody.xml</a:t>
            </a: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668780" y="1173523"/>
            <a:ext cx="8881619" cy="45647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88872" rIns="0" bIns="88872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323232"/>
                </a:solidFill>
                <a:cs typeface="Courier New" panose="02070309020205020404" pitchFamily="49" charset="0"/>
              </a:rPr>
              <a:t>Location &gt;&gt;&gt;&gt; C</a:t>
            </a:r>
            <a:r>
              <a:rPr lang="en-US" altLang="en-US" dirty="0">
                <a:solidFill>
                  <a:srgbClr val="323232"/>
                </a:solidFill>
                <a:cs typeface="Courier New" panose="02070309020205020404" pitchFamily="49" charset="0"/>
              </a:rPr>
              <a:t>:\Program Files\Python37\Lib\site-packages\cv2\data</a:t>
            </a:r>
            <a:endParaRPr kumimoji="0" lang="en-US" altLang="en-US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2171844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189" y="16042"/>
            <a:ext cx="10515600" cy="1276102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Face detection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4" y="1292144"/>
            <a:ext cx="510040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Import </a:t>
            </a:r>
            <a:r>
              <a:rPr lang="en-US" sz="2600" dirty="0" err="1" smtClean="0">
                <a:solidFill>
                  <a:sysClr val="window" lastClr="FFFFFF"/>
                </a:solidFill>
              </a:rPr>
              <a:t>OpenCv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838203" y="2389865"/>
            <a:ext cx="510040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Resize picture if required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38203" y="2925952"/>
            <a:ext cx="510040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Convert image </a:t>
            </a:r>
            <a:r>
              <a:rPr lang="en-US" sz="2600" dirty="0">
                <a:solidFill>
                  <a:sysClr val="window" lastClr="FFFFFF"/>
                </a:solidFill>
              </a:rPr>
              <a:t>into grayscale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838202" y="3470964"/>
            <a:ext cx="6665683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>
                <a:solidFill>
                  <a:sysClr val="window" lastClr="FFFFFF"/>
                </a:solidFill>
              </a:rPr>
              <a:t>Initialize </a:t>
            </a:r>
            <a:r>
              <a:rPr lang="en-US" sz="2600" dirty="0" err="1">
                <a:solidFill>
                  <a:sysClr val="window" lastClr="FFFFFF"/>
                </a:solidFill>
              </a:rPr>
              <a:t>haar</a:t>
            </a:r>
            <a:r>
              <a:rPr lang="en-US" sz="2600" dirty="0">
                <a:solidFill>
                  <a:sysClr val="window" lastClr="FFFFFF"/>
                </a:solidFill>
              </a:rPr>
              <a:t> cascade feature for </a:t>
            </a:r>
            <a:r>
              <a:rPr lang="en-US" sz="2600" dirty="0" err="1">
                <a:solidFill>
                  <a:sysClr val="window" lastClr="FFFFFF"/>
                </a:solidFill>
              </a:rPr>
              <a:t>frontalface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838201" y="4017412"/>
            <a:ext cx="510040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Detect faces on image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838198" y="4560330"/>
            <a:ext cx="5794830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Draw the rectangle around the image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838198" y="5096987"/>
            <a:ext cx="731883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Display the output image with image detected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838198" y="1853208"/>
            <a:ext cx="5100401" cy="5366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sz="2600" dirty="0" smtClean="0">
                <a:solidFill>
                  <a:sysClr val="window" lastClr="FFFFFF"/>
                </a:solidFill>
              </a:rPr>
              <a:t>Read </a:t>
            </a:r>
            <a:r>
              <a:rPr lang="en-US" sz="2600" dirty="0">
                <a:solidFill>
                  <a:sysClr val="window" lastClr="FFFFFF"/>
                </a:solidFill>
              </a:rPr>
              <a:t>the image file</a:t>
            </a:r>
            <a:endParaRPr kumimoji="0" lang="en-US" sz="2600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24196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12369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343" y="-12905"/>
            <a:ext cx="10515600" cy="1325563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Face tracking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5" y="1292145"/>
            <a:ext cx="4854672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Import </a:t>
            </a:r>
            <a:r>
              <a:rPr lang="en-US" dirty="0" err="1" smtClean="0">
                <a:solidFill>
                  <a:sysClr val="window" lastClr="FFFFFF"/>
                </a:solidFill>
              </a:rPr>
              <a:t>OpenCv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80147" y="2810780"/>
            <a:ext cx="6897141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Create a loop to continuously read the video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563920" y="3346867"/>
            <a:ext cx="7297776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Resize or flip the video if required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549400" y="3891879"/>
            <a:ext cx="7601708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Convert the video into grayscale and also blur it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34886" y="4438327"/>
            <a:ext cx="4854672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Detect faces in the video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362196" y="4981245"/>
            <a:ext cx="7822751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Draw the rectangle around the faces in the video 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563912" y="5517902"/>
            <a:ext cx="6731366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Display the video with the rectangle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838198" y="1853209"/>
            <a:ext cx="6206395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Initialize webcam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534885" y="6041830"/>
            <a:ext cx="7797802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>
                <a:solidFill>
                  <a:sysClr val="window" lastClr="FFFFFF"/>
                </a:solidFill>
              </a:rPr>
              <a:t>Release the webcam when you close the program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801231" y="2341127"/>
            <a:ext cx="6897141" cy="417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>
                <a:solidFill>
                  <a:sysClr val="window" lastClr="FFFFFF"/>
                </a:solidFill>
              </a:rPr>
              <a:t>Initialize </a:t>
            </a:r>
            <a:r>
              <a:rPr lang="en-US" dirty="0" err="1">
                <a:solidFill>
                  <a:sysClr val="window" lastClr="FFFFFF"/>
                </a:solidFill>
              </a:rPr>
              <a:t>haar</a:t>
            </a:r>
            <a:r>
              <a:rPr lang="en-US" dirty="0">
                <a:solidFill>
                  <a:sysClr val="window" lastClr="FFFFFF"/>
                </a:solidFill>
              </a:rPr>
              <a:t> cascade feature for </a:t>
            </a:r>
            <a:r>
              <a:rPr lang="en-US" dirty="0" err="1">
                <a:solidFill>
                  <a:sysClr val="window" lastClr="FFFFFF"/>
                </a:solidFill>
              </a:rPr>
              <a:t>frontalface</a:t>
            </a:r>
            <a:endParaRPr lang="en-US" dirty="0">
              <a:solidFill>
                <a:sysClr val="window" lastClr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9062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76200"/>
            <a:ext cx="12134850" cy="6781800"/>
          </a:xfrm>
          <a:prstGeom prst="rect">
            <a:avLst/>
          </a:prstGeom>
          <a:solidFill>
            <a:srgbClr val="000002">
              <a:alpha val="88000"/>
            </a:srgbClr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29" y="1942"/>
            <a:ext cx="10515600" cy="1325563"/>
          </a:xfrm>
        </p:spPr>
        <p:txBody>
          <a:bodyPr/>
          <a:lstStyle/>
          <a:p>
            <a:pPr lvl="0"/>
            <a:r>
              <a:rPr lang="en-US" dirty="0" smtClean="0">
                <a:solidFill>
                  <a:sysClr val="window" lastClr="FFFFFF"/>
                </a:solidFill>
                <a:latin typeface="+mn-lt"/>
              </a:rPr>
              <a:t>Template matching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38204" y="1251200"/>
            <a:ext cx="4817773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Import </a:t>
            </a:r>
            <a:r>
              <a:rPr lang="en-US" dirty="0" err="1" smtClean="0">
                <a:solidFill>
                  <a:sysClr val="window" lastClr="FFFFFF"/>
                </a:solidFill>
              </a:rPr>
              <a:t>OpenCv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838203" y="2654907"/>
            <a:ext cx="6844718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Create a loop to continuously read the video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621976" y="3205506"/>
            <a:ext cx="7242308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Resize or flip the video if required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607456" y="3736004"/>
            <a:ext cx="7543930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Convert the video into grayscale and also blur it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92942" y="4224398"/>
            <a:ext cx="7557640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Match image template with the blurred video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592941" y="4728495"/>
            <a:ext cx="8863522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Find the area where the template is matched for maximum time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621968" y="5231401"/>
            <a:ext cx="9354461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>
                <a:solidFill>
                  <a:sysClr val="window" lastClr="FFFFFF"/>
                </a:solidFill>
              </a:rPr>
              <a:t>Draw the rectangle around the </a:t>
            </a:r>
            <a:r>
              <a:rPr lang="en-US" dirty="0" smtClean="0">
                <a:solidFill>
                  <a:sysClr val="window" lastClr="FFFFFF"/>
                </a:solidFill>
              </a:rPr>
              <a:t>area </a:t>
            </a:r>
            <a:r>
              <a:rPr lang="en-US" dirty="0">
                <a:solidFill>
                  <a:sysClr val="window" lastClr="FFFFFF"/>
                </a:solidFill>
              </a:rPr>
              <a:t>in the </a:t>
            </a:r>
            <a:r>
              <a:rPr lang="en-US" dirty="0" smtClean="0">
                <a:solidFill>
                  <a:sysClr val="window" lastClr="FFFFFF"/>
                </a:solidFill>
              </a:rPr>
              <a:t>video, where the template is matching </a:t>
            </a:r>
            <a:endParaRPr lang="en-US" dirty="0">
              <a:solidFill>
                <a:sysClr val="window" lastClr="FFFFFF"/>
              </a:solidFill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838203" y="2176305"/>
            <a:ext cx="7587719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>
                <a:solidFill>
                  <a:sysClr val="window" lastClr="FFFFFF"/>
                </a:solidFill>
              </a:rPr>
              <a:t>Open a template image </a:t>
            </a:r>
            <a:r>
              <a:rPr lang="en-US" dirty="0" smtClean="0">
                <a:solidFill>
                  <a:sysClr val="window" lastClr="FFFFFF"/>
                </a:solidFill>
              </a:rPr>
              <a:t>and get </a:t>
            </a:r>
            <a:r>
              <a:rPr lang="en-US" dirty="0">
                <a:solidFill>
                  <a:sysClr val="window" lastClr="FFFFFF"/>
                </a:solidFill>
              </a:rPr>
              <a:t>its width and height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838199" y="1693169"/>
            <a:ext cx="7587724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Initialize webcam</a:t>
            </a:r>
            <a:endParaRPr lang="en-US" dirty="0">
              <a:solidFill>
                <a:sysClr val="window" lastClr="FFFFFF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621968" y="5646062"/>
            <a:ext cx="6680203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Display the video with the rectangle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610593" y="6057772"/>
            <a:ext cx="6680203" cy="41466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buClr>
                <a:srgbClr val="A9ACEE"/>
              </a:buClr>
              <a:buFont typeface="Arial" panose="020B0604020202020204" pitchFamily="34" charset="0"/>
              <a:buChar char="#"/>
            </a:pPr>
            <a:r>
              <a:rPr lang="en-US" dirty="0" smtClean="0">
                <a:solidFill>
                  <a:sysClr val="window" lastClr="FFFFFF"/>
                </a:solidFill>
              </a:rPr>
              <a:t>Release the webcam when you close the program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1192520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1619</TotalTime>
  <Words>455</Words>
  <Application>Microsoft Office PowerPoint</Application>
  <PresentationFormat>Widescreen</PresentationFormat>
  <Paragraphs>105</Paragraphs>
  <Slides>11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Wingdings</vt:lpstr>
      <vt:lpstr>Office Theme</vt:lpstr>
      <vt:lpstr>Introduction  to  Image Recognition</vt:lpstr>
      <vt:lpstr>Overview </vt:lpstr>
      <vt:lpstr>Computer Vision </vt:lpstr>
      <vt:lpstr>Viola-Jones Haar-Feature </vt:lpstr>
      <vt:lpstr>Installing OpenCV </vt:lpstr>
      <vt:lpstr>OpenCV classifier </vt:lpstr>
      <vt:lpstr>Face detection</vt:lpstr>
      <vt:lpstr>Face tracking</vt:lpstr>
      <vt:lpstr>Template matching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programming</dc:title>
  <dc:creator>Shadowjeet</dc:creator>
  <cp:lastModifiedBy>Shadowjeet</cp:lastModifiedBy>
  <cp:revision>88</cp:revision>
  <dcterms:created xsi:type="dcterms:W3CDTF">2019-03-04T21:45:59Z</dcterms:created>
  <dcterms:modified xsi:type="dcterms:W3CDTF">2019-03-29T14:38:56Z</dcterms:modified>
</cp:coreProperties>
</file>